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C02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B376F-40A8-4A55-9613-82EB92B255A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548139F-9EF0-461D-87C6-6D9E06725134}">
      <dgm:prSet phldrT="[Text]" custT="1"/>
      <dgm:spPr>
        <a:solidFill>
          <a:srgbClr val="FFFF00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6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Optimize Saeed Mega Mart’s business performance using data-driven methods.</a:t>
          </a:r>
          <a:endParaRPr lang="en-IN" sz="2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A4F8EF-7F80-476A-9B17-C245B2AE1F51}" type="parTrans" cxnId="{11665896-AF0C-4A86-9783-B9190280F4EC}">
      <dgm:prSet/>
      <dgm:spPr/>
      <dgm:t>
        <a:bodyPr/>
        <a:lstStyle/>
        <a:p>
          <a:endParaRPr lang="en-IN"/>
        </a:p>
      </dgm:t>
    </dgm:pt>
    <dgm:pt modelId="{FAAA1107-8D53-4599-8FCD-90CDBE7EC243}" type="sibTrans" cxnId="{11665896-AF0C-4A86-9783-B9190280F4EC}">
      <dgm:prSet/>
      <dgm:spPr/>
      <dgm:t>
        <a:bodyPr/>
        <a:lstStyle/>
        <a:p>
          <a:endParaRPr lang="en-IN"/>
        </a:p>
      </dgm:t>
    </dgm:pt>
    <dgm:pt modelId="{7B33667A-BB9C-424F-9E39-555FF080E5F7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5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sales forecasting and analysis considering daily sales data and external factors like seasonality, festivals, and competition.</a:t>
          </a:r>
          <a:endParaRPr lang="en-IN" sz="25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258C79-C48A-4F44-81E3-7B0A7498A7F3}" type="parTrans" cxnId="{FDA33810-C70F-4774-A8D7-964AFB034320}">
      <dgm:prSet/>
      <dgm:spPr/>
      <dgm:t>
        <a:bodyPr/>
        <a:lstStyle/>
        <a:p>
          <a:endParaRPr lang="en-IN"/>
        </a:p>
      </dgm:t>
    </dgm:pt>
    <dgm:pt modelId="{7C61E59F-1FF7-4665-852D-56967799A941}" type="sibTrans" cxnId="{FDA33810-C70F-4774-A8D7-964AFB034320}">
      <dgm:prSet/>
      <dgm:spPr/>
      <dgm:t>
        <a:bodyPr/>
        <a:lstStyle/>
        <a:p>
          <a:endParaRPr lang="en-IN"/>
        </a:p>
      </dgm:t>
    </dgm:pt>
    <dgm:pt modelId="{B748CBF3-BB4A-4256-8B02-82EE6184478E}">
      <dgm:prSet phldrT="[Text]" custT="1"/>
      <dgm:spPr>
        <a:solidFill>
          <a:schemeClr val="accent2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600" b="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Enhance customer segmentation and loyalty using customer data and feedback.</a:t>
          </a:r>
          <a:endParaRPr lang="en-IN" sz="2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887FB5-36A6-4241-8DB3-71A9B6C9A829}" type="parTrans" cxnId="{AB9905B2-4ACD-4B65-B840-FE5486821C3D}">
      <dgm:prSet/>
      <dgm:spPr/>
      <dgm:t>
        <a:bodyPr/>
        <a:lstStyle/>
        <a:p>
          <a:endParaRPr lang="en-IN"/>
        </a:p>
      </dgm:t>
    </dgm:pt>
    <dgm:pt modelId="{0B87D5E2-E286-4CFC-A26C-5A1E5A7F9822}" type="sibTrans" cxnId="{AB9905B2-4ACD-4B65-B840-FE5486821C3D}">
      <dgm:prSet/>
      <dgm:spPr/>
      <dgm:t>
        <a:bodyPr/>
        <a:lstStyle/>
        <a:p>
          <a:endParaRPr lang="en-IN"/>
        </a:p>
      </dgm:t>
    </dgm:pt>
    <dgm:pt modelId="{37E51C67-FC29-4B40-95AB-A48B581E2667}" type="pres">
      <dgm:prSet presAssocID="{152B376F-40A8-4A55-9613-82EB92B255AA}" presName="Name0" presStyleCnt="0">
        <dgm:presLayoutVars>
          <dgm:chMax val="7"/>
          <dgm:chPref val="7"/>
          <dgm:dir/>
        </dgm:presLayoutVars>
      </dgm:prSet>
      <dgm:spPr/>
    </dgm:pt>
    <dgm:pt modelId="{930CC61F-0306-43F1-AE2C-A4772B707DFF}" type="pres">
      <dgm:prSet presAssocID="{152B376F-40A8-4A55-9613-82EB92B255AA}" presName="Name1" presStyleCnt="0"/>
      <dgm:spPr/>
    </dgm:pt>
    <dgm:pt modelId="{3F76B0A9-488D-4982-9FBC-6D7EA5AF53D7}" type="pres">
      <dgm:prSet presAssocID="{152B376F-40A8-4A55-9613-82EB92B255AA}" presName="cycle" presStyleCnt="0"/>
      <dgm:spPr/>
    </dgm:pt>
    <dgm:pt modelId="{3FBEF108-8FA4-40BB-B56B-F8EACB25FFB2}" type="pres">
      <dgm:prSet presAssocID="{152B376F-40A8-4A55-9613-82EB92B255AA}" presName="srcNode" presStyleLbl="node1" presStyleIdx="0" presStyleCnt="3"/>
      <dgm:spPr/>
    </dgm:pt>
    <dgm:pt modelId="{B6CF6370-1853-4E96-9705-878EC104C939}" type="pres">
      <dgm:prSet presAssocID="{152B376F-40A8-4A55-9613-82EB92B255AA}" presName="conn" presStyleLbl="parChTrans1D2" presStyleIdx="0" presStyleCnt="1"/>
      <dgm:spPr/>
    </dgm:pt>
    <dgm:pt modelId="{6DF7A899-6C25-4227-A884-7F40AE4D8C92}" type="pres">
      <dgm:prSet presAssocID="{152B376F-40A8-4A55-9613-82EB92B255AA}" presName="extraNode" presStyleLbl="node1" presStyleIdx="0" presStyleCnt="3"/>
      <dgm:spPr/>
    </dgm:pt>
    <dgm:pt modelId="{97B0E8B3-7085-42E6-901B-1E09FE62506E}" type="pres">
      <dgm:prSet presAssocID="{152B376F-40A8-4A55-9613-82EB92B255AA}" presName="dstNode" presStyleLbl="node1" presStyleIdx="0" presStyleCnt="3"/>
      <dgm:spPr/>
    </dgm:pt>
    <dgm:pt modelId="{71E24AE4-CD6F-40FB-AA71-192646C1EA0C}" type="pres">
      <dgm:prSet presAssocID="{6548139F-9EF0-461D-87C6-6D9E06725134}" presName="text_1" presStyleLbl="node1" presStyleIdx="0" presStyleCnt="3">
        <dgm:presLayoutVars>
          <dgm:bulletEnabled val="1"/>
        </dgm:presLayoutVars>
      </dgm:prSet>
      <dgm:spPr/>
    </dgm:pt>
    <dgm:pt modelId="{EBC35F8C-D6A0-4698-BF2D-07972D958E56}" type="pres">
      <dgm:prSet presAssocID="{6548139F-9EF0-461D-87C6-6D9E06725134}" presName="accent_1" presStyleCnt="0"/>
      <dgm:spPr/>
    </dgm:pt>
    <dgm:pt modelId="{45F4AB48-A0EA-49AD-91C1-7ECFE1068E35}" type="pres">
      <dgm:prSet presAssocID="{6548139F-9EF0-461D-87C6-6D9E06725134}" presName="accentRepeatNode" presStyleLbl="solidFgAcc1" presStyleIdx="0" presStyleCnt="3" custScaleX="71782" custScaleY="78071"/>
      <dgm:spPr/>
    </dgm:pt>
    <dgm:pt modelId="{2658C857-AE07-4F97-9CD8-107F36347BBD}" type="pres">
      <dgm:prSet presAssocID="{7B33667A-BB9C-424F-9E39-555FF080E5F7}" presName="text_2" presStyleLbl="node1" presStyleIdx="1" presStyleCnt="3">
        <dgm:presLayoutVars>
          <dgm:bulletEnabled val="1"/>
        </dgm:presLayoutVars>
      </dgm:prSet>
      <dgm:spPr/>
    </dgm:pt>
    <dgm:pt modelId="{771B269F-5810-4421-AD01-8A4A70DD1220}" type="pres">
      <dgm:prSet presAssocID="{7B33667A-BB9C-424F-9E39-555FF080E5F7}" presName="accent_2" presStyleCnt="0"/>
      <dgm:spPr/>
    </dgm:pt>
    <dgm:pt modelId="{BA0B514B-00DE-468E-A316-B77A8026CD17}" type="pres">
      <dgm:prSet presAssocID="{7B33667A-BB9C-424F-9E39-555FF080E5F7}" presName="accentRepeatNode" presStyleLbl="solidFgAcc1" presStyleIdx="1" presStyleCnt="3" custFlipVert="1" custFlipHor="1" custScaleX="47210" custScaleY="4203"/>
      <dgm:spPr/>
    </dgm:pt>
    <dgm:pt modelId="{79E3E515-FEFC-45FD-86BB-E8EB68D389C3}" type="pres">
      <dgm:prSet presAssocID="{B748CBF3-BB4A-4256-8B02-82EE6184478E}" presName="text_3" presStyleLbl="node1" presStyleIdx="2" presStyleCnt="3">
        <dgm:presLayoutVars>
          <dgm:bulletEnabled val="1"/>
        </dgm:presLayoutVars>
      </dgm:prSet>
      <dgm:spPr/>
    </dgm:pt>
    <dgm:pt modelId="{64321504-76C8-4C6D-AB72-3B2B2E0E0E5B}" type="pres">
      <dgm:prSet presAssocID="{B748CBF3-BB4A-4256-8B02-82EE6184478E}" presName="accent_3" presStyleCnt="0"/>
      <dgm:spPr/>
    </dgm:pt>
    <dgm:pt modelId="{FC73153F-937A-44A0-8EEB-7FEB74BAFB72}" type="pres">
      <dgm:prSet presAssocID="{B748CBF3-BB4A-4256-8B02-82EE6184478E}" presName="accentRepeatNode" presStyleLbl="solidFgAcc1" presStyleIdx="2" presStyleCnt="3" custFlipHor="1" custScaleX="11370" custScaleY="6730"/>
      <dgm:spPr/>
    </dgm:pt>
  </dgm:ptLst>
  <dgm:cxnLst>
    <dgm:cxn modelId="{FDA33810-C70F-4774-A8D7-964AFB034320}" srcId="{152B376F-40A8-4A55-9613-82EB92B255AA}" destId="{7B33667A-BB9C-424F-9E39-555FF080E5F7}" srcOrd="1" destOrd="0" parTransId="{5B258C79-C48A-4F44-81E3-7B0A7498A7F3}" sibTransId="{7C61E59F-1FF7-4665-852D-56967799A941}"/>
    <dgm:cxn modelId="{B5BF255F-00BC-409F-B549-684210390977}" type="presOf" srcId="{152B376F-40A8-4A55-9613-82EB92B255AA}" destId="{37E51C67-FC29-4B40-95AB-A48B581E2667}" srcOrd="0" destOrd="0" presId="urn:microsoft.com/office/officeart/2008/layout/VerticalCurvedList"/>
    <dgm:cxn modelId="{CDFA6686-F782-44BC-B0A7-8A8E6D5AC521}" type="presOf" srcId="{FAAA1107-8D53-4599-8FCD-90CDBE7EC243}" destId="{B6CF6370-1853-4E96-9705-878EC104C939}" srcOrd="0" destOrd="0" presId="urn:microsoft.com/office/officeart/2008/layout/VerticalCurvedList"/>
    <dgm:cxn modelId="{0C6C8787-D352-4947-8718-126B71C681BA}" type="presOf" srcId="{B748CBF3-BB4A-4256-8B02-82EE6184478E}" destId="{79E3E515-FEFC-45FD-86BB-E8EB68D389C3}" srcOrd="0" destOrd="0" presId="urn:microsoft.com/office/officeart/2008/layout/VerticalCurvedList"/>
    <dgm:cxn modelId="{22541C91-5B09-4C26-842E-630D7CD1A989}" type="presOf" srcId="{7B33667A-BB9C-424F-9E39-555FF080E5F7}" destId="{2658C857-AE07-4F97-9CD8-107F36347BBD}" srcOrd="0" destOrd="0" presId="urn:microsoft.com/office/officeart/2008/layout/VerticalCurvedList"/>
    <dgm:cxn modelId="{11665896-AF0C-4A86-9783-B9190280F4EC}" srcId="{152B376F-40A8-4A55-9613-82EB92B255AA}" destId="{6548139F-9EF0-461D-87C6-6D9E06725134}" srcOrd="0" destOrd="0" parTransId="{DCA4F8EF-7F80-476A-9B17-C245B2AE1F51}" sibTransId="{FAAA1107-8D53-4599-8FCD-90CDBE7EC243}"/>
    <dgm:cxn modelId="{4198C1AB-957B-4FB3-BAA7-1FF9B131E7D6}" type="presOf" srcId="{6548139F-9EF0-461D-87C6-6D9E06725134}" destId="{71E24AE4-CD6F-40FB-AA71-192646C1EA0C}" srcOrd="0" destOrd="0" presId="urn:microsoft.com/office/officeart/2008/layout/VerticalCurvedList"/>
    <dgm:cxn modelId="{AB9905B2-4ACD-4B65-B840-FE5486821C3D}" srcId="{152B376F-40A8-4A55-9613-82EB92B255AA}" destId="{B748CBF3-BB4A-4256-8B02-82EE6184478E}" srcOrd="2" destOrd="0" parTransId="{84887FB5-36A6-4241-8DB3-71A9B6C9A829}" sibTransId="{0B87D5E2-E286-4CFC-A26C-5A1E5A7F9822}"/>
    <dgm:cxn modelId="{EBE21020-E2C1-4869-9695-3DA0EA4974FA}" type="presParOf" srcId="{37E51C67-FC29-4B40-95AB-A48B581E2667}" destId="{930CC61F-0306-43F1-AE2C-A4772B707DFF}" srcOrd="0" destOrd="0" presId="urn:microsoft.com/office/officeart/2008/layout/VerticalCurvedList"/>
    <dgm:cxn modelId="{D496EFAA-FB1B-4E2E-9F32-7BDE7595A824}" type="presParOf" srcId="{930CC61F-0306-43F1-AE2C-A4772B707DFF}" destId="{3F76B0A9-488D-4982-9FBC-6D7EA5AF53D7}" srcOrd="0" destOrd="0" presId="urn:microsoft.com/office/officeart/2008/layout/VerticalCurvedList"/>
    <dgm:cxn modelId="{4892C779-70F8-41BA-9DBC-DB1DEE45FF3E}" type="presParOf" srcId="{3F76B0A9-488D-4982-9FBC-6D7EA5AF53D7}" destId="{3FBEF108-8FA4-40BB-B56B-F8EACB25FFB2}" srcOrd="0" destOrd="0" presId="urn:microsoft.com/office/officeart/2008/layout/VerticalCurvedList"/>
    <dgm:cxn modelId="{6057CBF7-E2E4-41A6-B977-158E4277EBF2}" type="presParOf" srcId="{3F76B0A9-488D-4982-9FBC-6D7EA5AF53D7}" destId="{B6CF6370-1853-4E96-9705-878EC104C939}" srcOrd="1" destOrd="0" presId="urn:microsoft.com/office/officeart/2008/layout/VerticalCurvedList"/>
    <dgm:cxn modelId="{B18E1014-795F-439F-9BBB-33C4EAF2C72F}" type="presParOf" srcId="{3F76B0A9-488D-4982-9FBC-6D7EA5AF53D7}" destId="{6DF7A899-6C25-4227-A884-7F40AE4D8C92}" srcOrd="2" destOrd="0" presId="urn:microsoft.com/office/officeart/2008/layout/VerticalCurvedList"/>
    <dgm:cxn modelId="{2681939E-CEDE-4452-8489-023BBA362CF9}" type="presParOf" srcId="{3F76B0A9-488D-4982-9FBC-6D7EA5AF53D7}" destId="{97B0E8B3-7085-42E6-901B-1E09FE62506E}" srcOrd="3" destOrd="0" presId="urn:microsoft.com/office/officeart/2008/layout/VerticalCurvedList"/>
    <dgm:cxn modelId="{AAA92B0D-F36E-44F2-BB28-31A49AA39391}" type="presParOf" srcId="{930CC61F-0306-43F1-AE2C-A4772B707DFF}" destId="{71E24AE4-CD6F-40FB-AA71-192646C1EA0C}" srcOrd="1" destOrd="0" presId="urn:microsoft.com/office/officeart/2008/layout/VerticalCurvedList"/>
    <dgm:cxn modelId="{32F36E59-581B-4BAA-829C-CB65E8D0DBC0}" type="presParOf" srcId="{930CC61F-0306-43F1-AE2C-A4772B707DFF}" destId="{EBC35F8C-D6A0-4698-BF2D-07972D958E56}" srcOrd="2" destOrd="0" presId="urn:microsoft.com/office/officeart/2008/layout/VerticalCurvedList"/>
    <dgm:cxn modelId="{7B0E5FAA-71F6-4AF2-8E8B-773CA89B2A7D}" type="presParOf" srcId="{EBC35F8C-D6A0-4698-BF2D-07972D958E56}" destId="{45F4AB48-A0EA-49AD-91C1-7ECFE1068E35}" srcOrd="0" destOrd="0" presId="urn:microsoft.com/office/officeart/2008/layout/VerticalCurvedList"/>
    <dgm:cxn modelId="{0577ACB0-6BD3-4695-9AFB-078AC92D97F2}" type="presParOf" srcId="{930CC61F-0306-43F1-AE2C-A4772B707DFF}" destId="{2658C857-AE07-4F97-9CD8-107F36347BBD}" srcOrd="3" destOrd="0" presId="urn:microsoft.com/office/officeart/2008/layout/VerticalCurvedList"/>
    <dgm:cxn modelId="{AD343EFE-5127-4ABE-8C1D-B5D0EA5C23F0}" type="presParOf" srcId="{930CC61F-0306-43F1-AE2C-A4772B707DFF}" destId="{771B269F-5810-4421-AD01-8A4A70DD1220}" srcOrd="4" destOrd="0" presId="urn:microsoft.com/office/officeart/2008/layout/VerticalCurvedList"/>
    <dgm:cxn modelId="{4A03F433-0C69-48E7-B825-87BE2AFE165A}" type="presParOf" srcId="{771B269F-5810-4421-AD01-8A4A70DD1220}" destId="{BA0B514B-00DE-468E-A316-B77A8026CD17}" srcOrd="0" destOrd="0" presId="urn:microsoft.com/office/officeart/2008/layout/VerticalCurvedList"/>
    <dgm:cxn modelId="{FDCF9C03-0C8E-4D1D-BB72-DE200829C69E}" type="presParOf" srcId="{930CC61F-0306-43F1-AE2C-A4772B707DFF}" destId="{79E3E515-FEFC-45FD-86BB-E8EB68D389C3}" srcOrd="5" destOrd="0" presId="urn:microsoft.com/office/officeart/2008/layout/VerticalCurvedList"/>
    <dgm:cxn modelId="{5D0C4842-3325-4353-A6CF-6185B61B8950}" type="presParOf" srcId="{930CC61F-0306-43F1-AE2C-A4772B707DFF}" destId="{64321504-76C8-4C6D-AB72-3B2B2E0E0E5B}" srcOrd="6" destOrd="0" presId="urn:microsoft.com/office/officeart/2008/layout/VerticalCurvedList"/>
    <dgm:cxn modelId="{96677AA7-5F24-4886-833C-BEA85DEEF118}" type="presParOf" srcId="{64321504-76C8-4C6D-AB72-3B2B2E0E0E5B}" destId="{FC73153F-937A-44A0-8EEB-7FEB74BAFB7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5D7379-ED63-401A-9EF9-D03110A2E78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7E95330-E996-4024-B3BF-3CD7B6ED90F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Investigate the factors contributing to the sales decline in 2023.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C2F920-9BA3-4F91-B2C5-CED277774AFC}" type="parTrans" cxnId="{E2DC4DDB-E0C8-40BC-9D1E-5BBC12EB6B51}">
      <dgm:prSet/>
      <dgm:spPr/>
      <dgm:t>
        <a:bodyPr/>
        <a:lstStyle/>
        <a:p>
          <a:endParaRPr lang="en-IN"/>
        </a:p>
      </dgm:t>
    </dgm:pt>
    <dgm:pt modelId="{B54CF35A-46F8-4C5E-8614-D3AEC6D7E486}" type="sibTrans" cxnId="{E2DC4DDB-E0C8-40BC-9D1E-5BBC12EB6B51}">
      <dgm:prSet/>
      <dgm:spPr/>
      <dgm:t>
        <a:bodyPr/>
        <a:lstStyle/>
        <a:p>
          <a:endParaRPr lang="en-IN"/>
        </a:p>
      </dgm:t>
    </dgm:pt>
    <dgm:pt modelId="{EF763AAF-440F-4CAC-AF28-5F27F97330A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Maintain product quality and variety, and consider special deals during peak shopping periods.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FCEDAE-D1E1-43DB-911D-E588E7323D59}" type="parTrans" cxnId="{199D54C0-109D-4FC0-998A-9C5F64163883}">
      <dgm:prSet/>
      <dgm:spPr/>
      <dgm:t>
        <a:bodyPr/>
        <a:lstStyle/>
        <a:p>
          <a:endParaRPr lang="en-IN"/>
        </a:p>
      </dgm:t>
    </dgm:pt>
    <dgm:pt modelId="{079335E0-B926-4862-BB25-4073735F2E89}" type="sibTrans" cxnId="{199D54C0-109D-4FC0-998A-9C5F64163883}">
      <dgm:prSet/>
      <dgm:spPr/>
      <dgm:t>
        <a:bodyPr/>
        <a:lstStyle/>
        <a:p>
          <a:endParaRPr lang="en-IN"/>
        </a:p>
      </dgm:t>
    </dgm:pt>
    <dgm:pt modelId="{9330771F-3338-4FB6-8D09-965FC3FB3B24}">
      <dgm:prSet phldrT="[Text]" custT="1"/>
      <dgm:spPr>
        <a:solidFill>
          <a:schemeClr val="accent4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customer loyalty programs to enhance customer retention.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6576EC-F5B0-4BAF-82E7-9FAF19BC8915}" type="parTrans" cxnId="{B6FEE3E7-31E6-45FA-B0D8-5E68DA606CD3}">
      <dgm:prSet/>
      <dgm:spPr/>
      <dgm:t>
        <a:bodyPr/>
        <a:lstStyle/>
        <a:p>
          <a:endParaRPr lang="en-IN"/>
        </a:p>
      </dgm:t>
    </dgm:pt>
    <dgm:pt modelId="{4ADB42DB-36A6-45EF-AF47-AF6C8B39D452}" type="sibTrans" cxnId="{B6FEE3E7-31E6-45FA-B0D8-5E68DA606CD3}">
      <dgm:prSet/>
      <dgm:spPr/>
      <dgm:t>
        <a:bodyPr/>
        <a:lstStyle/>
        <a:p>
          <a:endParaRPr lang="en-IN"/>
        </a:p>
      </dgm:t>
    </dgm:pt>
    <dgm:pt modelId="{73C2CF17-9959-4BB0-B801-15F0DF182B2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Tailor marketing strategies to cater to the majority demographic (female, 25+ years).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EEC901-A4FF-4A7A-8ADA-2740AB8D2E02}" type="parTrans" cxnId="{A30579FB-E441-46C7-BE09-1BB1DD8D41E9}">
      <dgm:prSet/>
      <dgm:spPr/>
      <dgm:t>
        <a:bodyPr/>
        <a:lstStyle/>
        <a:p>
          <a:endParaRPr lang="en-IN"/>
        </a:p>
      </dgm:t>
    </dgm:pt>
    <dgm:pt modelId="{FF80FCBF-CCBC-400C-B345-AC4CD11BA05E}" type="sibTrans" cxnId="{A30579FB-E441-46C7-BE09-1BB1DD8D41E9}">
      <dgm:prSet/>
      <dgm:spPr/>
      <dgm:t>
        <a:bodyPr/>
        <a:lstStyle/>
        <a:p>
          <a:endParaRPr lang="en-IN"/>
        </a:p>
      </dgm:t>
    </dgm:pt>
    <dgm:pt modelId="{D31D607D-6528-4341-8AD5-EB3F792BA571}">
      <dgm:prSet phldrT="[Text]" custT="1"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Continue leveraging strengths and look for areas of improvement based on customer feedback and market trends.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284DBE-D3B3-4D63-9B15-A70FC72B624D}" type="parTrans" cxnId="{7C06B759-271D-4A51-A690-37B784411B12}">
      <dgm:prSet/>
      <dgm:spPr/>
      <dgm:t>
        <a:bodyPr/>
        <a:lstStyle/>
        <a:p>
          <a:endParaRPr lang="en-IN"/>
        </a:p>
      </dgm:t>
    </dgm:pt>
    <dgm:pt modelId="{328044C2-804A-4DE2-A116-B22B632B254E}" type="sibTrans" cxnId="{7C06B759-271D-4A51-A690-37B784411B12}">
      <dgm:prSet/>
      <dgm:spPr/>
      <dgm:t>
        <a:bodyPr/>
        <a:lstStyle/>
        <a:p>
          <a:endParaRPr lang="en-IN"/>
        </a:p>
      </dgm:t>
    </dgm:pt>
    <dgm:pt modelId="{70C1B2FF-53FB-49B2-A5E6-B7D30EA8E856}" type="pres">
      <dgm:prSet presAssocID="{865D7379-ED63-401A-9EF9-D03110A2E788}" presName="linear" presStyleCnt="0">
        <dgm:presLayoutVars>
          <dgm:dir/>
          <dgm:animLvl val="lvl"/>
          <dgm:resizeHandles val="exact"/>
        </dgm:presLayoutVars>
      </dgm:prSet>
      <dgm:spPr/>
    </dgm:pt>
    <dgm:pt modelId="{CC5E5A93-4943-42B8-9E18-E22508FF6F51}" type="pres">
      <dgm:prSet presAssocID="{37E95330-E996-4024-B3BF-3CD7B6ED90F4}" presName="parentLin" presStyleCnt="0"/>
      <dgm:spPr/>
    </dgm:pt>
    <dgm:pt modelId="{491CCADD-4513-4AFB-A971-54827902B7B1}" type="pres">
      <dgm:prSet presAssocID="{37E95330-E996-4024-B3BF-3CD7B6ED90F4}" presName="parentLeftMargin" presStyleLbl="node1" presStyleIdx="0" presStyleCnt="5"/>
      <dgm:spPr/>
    </dgm:pt>
    <dgm:pt modelId="{4E8F723B-86D9-47FC-BCD1-7BFE248732BB}" type="pres">
      <dgm:prSet presAssocID="{37E95330-E996-4024-B3BF-3CD7B6ED90F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9A469C5-53E4-4D0A-9A90-986476461C20}" type="pres">
      <dgm:prSet presAssocID="{37E95330-E996-4024-B3BF-3CD7B6ED90F4}" presName="negativeSpace" presStyleCnt="0"/>
      <dgm:spPr/>
    </dgm:pt>
    <dgm:pt modelId="{9C272384-D93C-4B19-BA12-2A28E4580F37}" type="pres">
      <dgm:prSet presAssocID="{37E95330-E996-4024-B3BF-3CD7B6ED90F4}" presName="childText" presStyleLbl="conFgAcc1" presStyleIdx="0" presStyleCnt="5">
        <dgm:presLayoutVars>
          <dgm:bulletEnabled val="1"/>
        </dgm:presLayoutVars>
      </dgm:prSet>
      <dgm:spPr/>
    </dgm:pt>
    <dgm:pt modelId="{48F2A040-BAF8-4F7D-AD51-156BE0DDB11D}" type="pres">
      <dgm:prSet presAssocID="{B54CF35A-46F8-4C5E-8614-D3AEC6D7E486}" presName="spaceBetweenRectangles" presStyleCnt="0"/>
      <dgm:spPr/>
    </dgm:pt>
    <dgm:pt modelId="{2D2F0106-DF35-4EB7-A5D8-3D4F8A606FD5}" type="pres">
      <dgm:prSet presAssocID="{EF763AAF-440F-4CAC-AF28-5F27F97330A7}" presName="parentLin" presStyleCnt="0"/>
      <dgm:spPr/>
    </dgm:pt>
    <dgm:pt modelId="{F14A1053-73ED-495C-9068-4ECB4C265C62}" type="pres">
      <dgm:prSet presAssocID="{EF763AAF-440F-4CAC-AF28-5F27F97330A7}" presName="parentLeftMargin" presStyleLbl="node1" presStyleIdx="0" presStyleCnt="5"/>
      <dgm:spPr/>
    </dgm:pt>
    <dgm:pt modelId="{B6D4CE9E-C5D6-4797-99AF-7BFC247E4D42}" type="pres">
      <dgm:prSet presAssocID="{EF763AAF-440F-4CAC-AF28-5F27F97330A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A7437F2-B6FB-4C3D-B72D-7584A273C3E0}" type="pres">
      <dgm:prSet presAssocID="{EF763AAF-440F-4CAC-AF28-5F27F97330A7}" presName="negativeSpace" presStyleCnt="0"/>
      <dgm:spPr/>
    </dgm:pt>
    <dgm:pt modelId="{D9E84AA4-C279-44EF-894E-A55727732EB2}" type="pres">
      <dgm:prSet presAssocID="{EF763AAF-440F-4CAC-AF28-5F27F97330A7}" presName="childText" presStyleLbl="conFgAcc1" presStyleIdx="1" presStyleCnt="5">
        <dgm:presLayoutVars>
          <dgm:bulletEnabled val="1"/>
        </dgm:presLayoutVars>
      </dgm:prSet>
      <dgm:spPr/>
    </dgm:pt>
    <dgm:pt modelId="{1B272465-1E38-432E-9B5E-B13BBDD66D5B}" type="pres">
      <dgm:prSet presAssocID="{079335E0-B926-4862-BB25-4073735F2E89}" presName="spaceBetweenRectangles" presStyleCnt="0"/>
      <dgm:spPr/>
    </dgm:pt>
    <dgm:pt modelId="{AEDEE42F-C70B-481B-A16D-2354A4A58CD7}" type="pres">
      <dgm:prSet presAssocID="{9330771F-3338-4FB6-8D09-965FC3FB3B24}" presName="parentLin" presStyleCnt="0"/>
      <dgm:spPr/>
    </dgm:pt>
    <dgm:pt modelId="{B3B155E3-28AF-4676-961E-7D676F573BC7}" type="pres">
      <dgm:prSet presAssocID="{9330771F-3338-4FB6-8D09-965FC3FB3B24}" presName="parentLeftMargin" presStyleLbl="node1" presStyleIdx="1" presStyleCnt="5"/>
      <dgm:spPr/>
    </dgm:pt>
    <dgm:pt modelId="{DFD4A531-84BF-4A14-AC7A-6AD33F46BFC6}" type="pres">
      <dgm:prSet presAssocID="{9330771F-3338-4FB6-8D09-965FC3FB3B2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CB55D33-E998-4C35-944A-7C017FED2FFC}" type="pres">
      <dgm:prSet presAssocID="{9330771F-3338-4FB6-8D09-965FC3FB3B24}" presName="negativeSpace" presStyleCnt="0"/>
      <dgm:spPr/>
    </dgm:pt>
    <dgm:pt modelId="{D6FFAE8E-DDA2-438A-9350-D10545EDC094}" type="pres">
      <dgm:prSet presAssocID="{9330771F-3338-4FB6-8D09-965FC3FB3B24}" presName="childText" presStyleLbl="conFgAcc1" presStyleIdx="2" presStyleCnt="5">
        <dgm:presLayoutVars>
          <dgm:bulletEnabled val="1"/>
        </dgm:presLayoutVars>
      </dgm:prSet>
      <dgm:spPr/>
    </dgm:pt>
    <dgm:pt modelId="{8E63B3ED-DD6C-4D49-A842-923B7B9115CD}" type="pres">
      <dgm:prSet presAssocID="{4ADB42DB-36A6-45EF-AF47-AF6C8B39D452}" presName="spaceBetweenRectangles" presStyleCnt="0"/>
      <dgm:spPr/>
    </dgm:pt>
    <dgm:pt modelId="{6D0100D4-E4B6-4A5B-9C6E-E2FE656FD745}" type="pres">
      <dgm:prSet presAssocID="{73C2CF17-9959-4BB0-B801-15F0DF182B24}" presName="parentLin" presStyleCnt="0"/>
      <dgm:spPr/>
    </dgm:pt>
    <dgm:pt modelId="{25B0C4FA-B9A9-435F-ACC4-D093E3753973}" type="pres">
      <dgm:prSet presAssocID="{73C2CF17-9959-4BB0-B801-15F0DF182B24}" presName="parentLeftMargin" presStyleLbl="node1" presStyleIdx="2" presStyleCnt="5"/>
      <dgm:spPr/>
    </dgm:pt>
    <dgm:pt modelId="{4125AFCA-72F7-49C3-922F-326FCC97C305}" type="pres">
      <dgm:prSet presAssocID="{73C2CF17-9959-4BB0-B801-15F0DF182B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A61CB19-25CB-48B3-B3D7-C26CC7C19FC0}" type="pres">
      <dgm:prSet presAssocID="{73C2CF17-9959-4BB0-B801-15F0DF182B24}" presName="negativeSpace" presStyleCnt="0"/>
      <dgm:spPr/>
    </dgm:pt>
    <dgm:pt modelId="{F2BF472F-8CEE-467C-8EEB-9C4FF84B7BFB}" type="pres">
      <dgm:prSet presAssocID="{73C2CF17-9959-4BB0-B801-15F0DF182B24}" presName="childText" presStyleLbl="conFgAcc1" presStyleIdx="3" presStyleCnt="5">
        <dgm:presLayoutVars>
          <dgm:bulletEnabled val="1"/>
        </dgm:presLayoutVars>
      </dgm:prSet>
      <dgm:spPr/>
    </dgm:pt>
    <dgm:pt modelId="{E5DDC56D-0E5C-453B-8266-4CB57D326C0B}" type="pres">
      <dgm:prSet presAssocID="{FF80FCBF-CCBC-400C-B345-AC4CD11BA05E}" presName="spaceBetweenRectangles" presStyleCnt="0"/>
      <dgm:spPr/>
    </dgm:pt>
    <dgm:pt modelId="{FBE7F87B-B7AB-48F7-846B-7F9635F20BC3}" type="pres">
      <dgm:prSet presAssocID="{D31D607D-6528-4341-8AD5-EB3F792BA571}" presName="parentLin" presStyleCnt="0"/>
      <dgm:spPr/>
    </dgm:pt>
    <dgm:pt modelId="{4166F24A-B9BF-4DCF-BCD6-A4690AE7C94F}" type="pres">
      <dgm:prSet presAssocID="{D31D607D-6528-4341-8AD5-EB3F792BA571}" presName="parentLeftMargin" presStyleLbl="node1" presStyleIdx="3" presStyleCnt="5"/>
      <dgm:spPr/>
    </dgm:pt>
    <dgm:pt modelId="{A78834A6-B80C-412D-988D-98FCB5948E9A}" type="pres">
      <dgm:prSet presAssocID="{D31D607D-6528-4341-8AD5-EB3F792BA57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19BD157-9CDC-44C9-B688-2954ADFDB398}" type="pres">
      <dgm:prSet presAssocID="{D31D607D-6528-4341-8AD5-EB3F792BA571}" presName="negativeSpace" presStyleCnt="0"/>
      <dgm:spPr/>
    </dgm:pt>
    <dgm:pt modelId="{DD00A44B-BAFA-4938-A5B8-B154D624ABA9}" type="pres">
      <dgm:prSet presAssocID="{D31D607D-6528-4341-8AD5-EB3F792BA57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220D903-EED9-48CC-B2A4-85EBD8FCD33E}" type="presOf" srcId="{EF763AAF-440F-4CAC-AF28-5F27F97330A7}" destId="{F14A1053-73ED-495C-9068-4ECB4C265C62}" srcOrd="0" destOrd="0" presId="urn:microsoft.com/office/officeart/2005/8/layout/list1"/>
    <dgm:cxn modelId="{69FA6E10-9B98-4FEA-8E81-4DD0B3079802}" type="presOf" srcId="{73C2CF17-9959-4BB0-B801-15F0DF182B24}" destId="{25B0C4FA-B9A9-435F-ACC4-D093E3753973}" srcOrd="0" destOrd="0" presId="urn:microsoft.com/office/officeart/2005/8/layout/list1"/>
    <dgm:cxn modelId="{D3131826-EA21-4657-8130-5C9750B5AFBD}" type="presOf" srcId="{D31D607D-6528-4341-8AD5-EB3F792BA571}" destId="{4166F24A-B9BF-4DCF-BCD6-A4690AE7C94F}" srcOrd="0" destOrd="0" presId="urn:microsoft.com/office/officeart/2005/8/layout/list1"/>
    <dgm:cxn modelId="{DBEEF628-89C1-44BB-A67C-BEEB37CDFBC3}" type="presOf" srcId="{EF763AAF-440F-4CAC-AF28-5F27F97330A7}" destId="{B6D4CE9E-C5D6-4797-99AF-7BFC247E4D42}" srcOrd="1" destOrd="0" presId="urn:microsoft.com/office/officeart/2005/8/layout/list1"/>
    <dgm:cxn modelId="{239B8135-FB2A-46E3-8766-A51298E72D27}" type="presOf" srcId="{9330771F-3338-4FB6-8D09-965FC3FB3B24}" destId="{B3B155E3-28AF-4676-961E-7D676F573BC7}" srcOrd="0" destOrd="0" presId="urn:microsoft.com/office/officeart/2005/8/layout/list1"/>
    <dgm:cxn modelId="{FC0C7C43-DDE7-4B91-B8C5-40B480E7C101}" type="presOf" srcId="{37E95330-E996-4024-B3BF-3CD7B6ED90F4}" destId="{4E8F723B-86D9-47FC-BCD1-7BFE248732BB}" srcOrd="1" destOrd="0" presId="urn:microsoft.com/office/officeart/2005/8/layout/list1"/>
    <dgm:cxn modelId="{5110154F-BDF5-4502-96F3-4046A334E861}" type="presOf" srcId="{865D7379-ED63-401A-9EF9-D03110A2E788}" destId="{70C1B2FF-53FB-49B2-A5E6-B7D30EA8E856}" srcOrd="0" destOrd="0" presId="urn:microsoft.com/office/officeart/2005/8/layout/list1"/>
    <dgm:cxn modelId="{7C06B759-271D-4A51-A690-37B784411B12}" srcId="{865D7379-ED63-401A-9EF9-D03110A2E788}" destId="{D31D607D-6528-4341-8AD5-EB3F792BA571}" srcOrd="4" destOrd="0" parTransId="{DF284DBE-D3B3-4D63-9B15-A70FC72B624D}" sibTransId="{328044C2-804A-4DE2-A116-B22B632B254E}"/>
    <dgm:cxn modelId="{D40BE17A-4DA3-4739-9619-2656379B216C}" type="presOf" srcId="{D31D607D-6528-4341-8AD5-EB3F792BA571}" destId="{A78834A6-B80C-412D-988D-98FCB5948E9A}" srcOrd="1" destOrd="0" presId="urn:microsoft.com/office/officeart/2005/8/layout/list1"/>
    <dgm:cxn modelId="{199D54C0-109D-4FC0-998A-9C5F64163883}" srcId="{865D7379-ED63-401A-9EF9-D03110A2E788}" destId="{EF763AAF-440F-4CAC-AF28-5F27F97330A7}" srcOrd="1" destOrd="0" parTransId="{9DFCEDAE-D1E1-43DB-911D-E588E7323D59}" sibTransId="{079335E0-B926-4862-BB25-4073735F2E89}"/>
    <dgm:cxn modelId="{816C8DC4-D8B3-44F8-AD6D-4D421F97FC22}" type="presOf" srcId="{9330771F-3338-4FB6-8D09-965FC3FB3B24}" destId="{DFD4A531-84BF-4A14-AC7A-6AD33F46BFC6}" srcOrd="1" destOrd="0" presId="urn:microsoft.com/office/officeart/2005/8/layout/list1"/>
    <dgm:cxn modelId="{34F4E4CD-D77A-4059-ADED-38B3F0FA2CA3}" type="presOf" srcId="{37E95330-E996-4024-B3BF-3CD7B6ED90F4}" destId="{491CCADD-4513-4AFB-A971-54827902B7B1}" srcOrd="0" destOrd="0" presId="urn:microsoft.com/office/officeart/2005/8/layout/list1"/>
    <dgm:cxn modelId="{E2DC4DDB-E0C8-40BC-9D1E-5BBC12EB6B51}" srcId="{865D7379-ED63-401A-9EF9-D03110A2E788}" destId="{37E95330-E996-4024-B3BF-3CD7B6ED90F4}" srcOrd="0" destOrd="0" parTransId="{DCC2F920-9BA3-4F91-B2C5-CED277774AFC}" sibTransId="{B54CF35A-46F8-4C5E-8614-D3AEC6D7E486}"/>
    <dgm:cxn modelId="{19CAB6E0-A86E-4E5C-924B-96CA079259DE}" type="presOf" srcId="{73C2CF17-9959-4BB0-B801-15F0DF182B24}" destId="{4125AFCA-72F7-49C3-922F-326FCC97C305}" srcOrd="1" destOrd="0" presId="urn:microsoft.com/office/officeart/2005/8/layout/list1"/>
    <dgm:cxn modelId="{B6FEE3E7-31E6-45FA-B0D8-5E68DA606CD3}" srcId="{865D7379-ED63-401A-9EF9-D03110A2E788}" destId="{9330771F-3338-4FB6-8D09-965FC3FB3B24}" srcOrd="2" destOrd="0" parTransId="{0D6576EC-F5B0-4BAF-82E7-9FAF19BC8915}" sibTransId="{4ADB42DB-36A6-45EF-AF47-AF6C8B39D452}"/>
    <dgm:cxn modelId="{A30579FB-E441-46C7-BE09-1BB1DD8D41E9}" srcId="{865D7379-ED63-401A-9EF9-D03110A2E788}" destId="{73C2CF17-9959-4BB0-B801-15F0DF182B24}" srcOrd="3" destOrd="0" parTransId="{07EEC901-A4FF-4A7A-8ADA-2740AB8D2E02}" sibTransId="{FF80FCBF-CCBC-400C-B345-AC4CD11BA05E}"/>
    <dgm:cxn modelId="{CB632478-4D3E-42E8-8831-60FA19CB583D}" type="presParOf" srcId="{70C1B2FF-53FB-49B2-A5E6-B7D30EA8E856}" destId="{CC5E5A93-4943-42B8-9E18-E22508FF6F51}" srcOrd="0" destOrd="0" presId="urn:microsoft.com/office/officeart/2005/8/layout/list1"/>
    <dgm:cxn modelId="{85F7EF66-4C54-4013-A137-000CBF0157DE}" type="presParOf" srcId="{CC5E5A93-4943-42B8-9E18-E22508FF6F51}" destId="{491CCADD-4513-4AFB-A971-54827902B7B1}" srcOrd="0" destOrd="0" presId="urn:microsoft.com/office/officeart/2005/8/layout/list1"/>
    <dgm:cxn modelId="{9F0A842A-CC7F-42A7-90D7-9C265CB277A1}" type="presParOf" srcId="{CC5E5A93-4943-42B8-9E18-E22508FF6F51}" destId="{4E8F723B-86D9-47FC-BCD1-7BFE248732BB}" srcOrd="1" destOrd="0" presId="urn:microsoft.com/office/officeart/2005/8/layout/list1"/>
    <dgm:cxn modelId="{4F04541E-28BF-4DB2-A380-9F763B02A5E7}" type="presParOf" srcId="{70C1B2FF-53FB-49B2-A5E6-B7D30EA8E856}" destId="{09A469C5-53E4-4D0A-9A90-986476461C20}" srcOrd="1" destOrd="0" presId="urn:microsoft.com/office/officeart/2005/8/layout/list1"/>
    <dgm:cxn modelId="{08C522FC-94E2-4BEE-BD6F-88E0C65DBE90}" type="presParOf" srcId="{70C1B2FF-53FB-49B2-A5E6-B7D30EA8E856}" destId="{9C272384-D93C-4B19-BA12-2A28E4580F37}" srcOrd="2" destOrd="0" presId="urn:microsoft.com/office/officeart/2005/8/layout/list1"/>
    <dgm:cxn modelId="{BC683F8E-D1DE-4F0D-A4AF-24A67FC2A485}" type="presParOf" srcId="{70C1B2FF-53FB-49B2-A5E6-B7D30EA8E856}" destId="{48F2A040-BAF8-4F7D-AD51-156BE0DDB11D}" srcOrd="3" destOrd="0" presId="urn:microsoft.com/office/officeart/2005/8/layout/list1"/>
    <dgm:cxn modelId="{C3F57B52-A54F-4039-8002-71C3BFDE67DA}" type="presParOf" srcId="{70C1B2FF-53FB-49B2-A5E6-B7D30EA8E856}" destId="{2D2F0106-DF35-4EB7-A5D8-3D4F8A606FD5}" srcOrd="4" destOrd="0" presId="urn:microsoft.com/office/officeart/2005/8/layout/list1"/>
    <dgm:cxn modelId="{B14A8531-5AAD-43AD-AA10-BFCD04681FFE}" type="presParOf" srcId="{2D2F0106-DF35-4EB7-A5D8-3D4F8A606FD5}" destId="{F14A1053-73ED-495C-9068-4ECB4C265C62}" srcOrd="0" destOrd="0" presId="urn:microsoft.com/office/officeart/2005/8/layout/list1"/>
    <dgm:cxn modelId="{8B1EF4D4-1DB2-4F49-AD53-C586203A1CA3}" type="presParOf" srcId="{2D2F0106-DF35-4EB7-A5D8-3D4F8A606FD5}" destId="{B6D4CE9E-C5D6-4797-99AF-7BFC247E4D42}" srcOrd="1" destOrd="0" presId="urn:microsoft.com/office/officeart/2005/8/layout/list1"/>
    <dgm:cxn modelId="{DCB8FDF3-0896-44CC-9126-E3F305085783}" type="presParOf" srcId="{70C1B2FF-53FB-49B2-A5E6-B7D30EA8E856}" destId="{7A7437F2-B6FB-4C3D-B72D-7584A273C3E0}" srcOrd="5" destOrd="0" presId="urn:microsoft.com/office/officeart/2005/8/layout/list1"/>
    <dgm:cxn modelId="{F37D9EA6-2968-45E4-BFF6-C90D6EB44319}" type="presParOf" srcId="{70C1B2FF-53FB-49B2-A5E6-B7D30EA8E856}" destId="{D9E84AA4-C279-44EF-894E-A55727732EB2}" srcOrd="6" destOrd="0" presId="urn:microsoft.com/office/officeart/2005/8/layout/list1"/>
    <dgm:cxn modelId="{0D7B0529-6C80-4791-920F-85C4D37279ED}" type="presParOf" srcId="{70C1B2FF-53FB-49B2-A5E6-B7D30EA8E856}" destId="{1B272465-1E38-432E-9B5E-B13BBDD66D5B}" srcOrd="7" destOrd="0" presId="urn:microsoft.com/office/officeart/2005/8/layout/list1"/>
    <dgm:cxn modelId="{51E23B92-80A0-4207-A1F7-10A6B22628FA}" type="presParOf" srcId="{70C1B2FF-53FB-49B2-A5E6-B7D30EA8E856}" destId="{AEDEE42F-C70B-481B-A16D-2354A4A58CD7}" srcOrd="8" destOrd="0" presId="urn:microsoft.com/office/officeart/2005/8/layout/list1"/>
    <dgm:cxn modelId="{E2ACCD82-DA02-4F44-95CA-660308CF5769}" type="presParOf" srcId="{AEDEE42F-C70B-481B-A16D-2354A4A58CD7}" destId="{B3B155E3-28AF-4676-961E-7D676F573BC7}" srcOrd="0" destOrd="0" presId="urn:microsoft.com/office/officeart/2005/8/layout/list1"/>
    <dgm:cxn modelId="{F796050A-C7DA-4D2B-B0E5-23B2A6C911DA}" type="presParOf" srcId="{AEDEE42F-C70B-481B-A16D-2354A4A58CD7}" destId="{DFD4A531-84BF-4A14-AC7A-6AD33F46BFC6}" srcOrd="1" destOrd="0" presId="urn:microsoft.com/office/officeart/2005/8/layout/list1"/>
    <dgm:cxn modelId="{874B21F6-D3E1-4B67-A547-839352694CE0}" type="presParOf" srcId="{70C1B2FF-53FB-49B2-A5E6-B7D30EA8E856}" destId="{CCB55D33-E998-4C35-944A-7C017FED2FFC}" srcOrd="9" destOrd="0" presId="urn:microsoft.com/office/officeart/2005/8/layout/list1"/>
    <dgm:cxn modelId="{39E118E9-0CBF-46D4-904D-9BDD39390CE1}" type="presParOf" srcId="{70C1B2FF-53FB-49B2-A5E6-B7D30EA8E856}" destId="{D6FFAE8E-DDA2-438A-9350-D10545EDC094}" srcOrd="10" destOrd="0" presId="urn:microsoft.com/office/officeart/2005/8/layout/list1"/>
    <dgm:cxn modelId="{15D83544-253F-4669-BC23-4217A83BC5ED}" type="presParOf" srcId="{70C1B2FF-53FB-49B2-A5E6-B7D30EA8E856}" destId="{8E63B3ED-DD6C-4D49-A842-923B7B9115CD}" srcOrd="11" destOrd="0" presId="urn:microsoft.com/office/officeart/2005/8/layout/list1"/>
    <dgm:cxn modelId="{487AD735-432D-4C22-BC92-E4EE43EAFF43}" type="presParOf" srcId="{70C1B2FF-53FB-49B2-A5E6-B7D30EA8E856}" destId="{6D0100D4-E4B6-4A5B-9C6E-E2FE656FD745}" srcOrd="12" destOrd="0" presId="urn:microsoft.com/office/officeart/2005/8/layout/list1"/>
    <dgm:cxn modelId="{8D681D8A-79AC-427F-BAA0-52896D33B600}" type="presParOf" srcId="{6D0100D4-E4B6-4A5B-9C6E-E2FE656FD745}" destId="{25B0C4FA-B9A9-435F-ACC4-D093E3753973}" srcOrd="0" destOrd="0" presId="urn:microsoft.com/office/officeart/2005/8/layout/list1"/>
    <dgm:cxn modelId="{850696BC-1CE3-4631-B412-19330AF787A3}" type="presParOf" srcId="{6D0100D4-E4B6-4A5B-9C6E-E2FE656FD745}" destId="{4125AFCA-72F7-49C3-922F-326FCC97C305}" srcOrd="1" destOrd="0" presId="urn:microsoft.com/office/officeart/2005/8/layout/list1"/>
    <dgm:cxn modelId="{E38782E0-2EAD-4815-93EE-E4D092823717}" type="presParOf" srcId="{70C1B2FF-53FB-49B2-A5E6-B7D30EA8E856}" destId="{8A61CB19-25CB-48B3-B3D7-C26CC7C19FC0}" srcOrd="13" destOrd="0" presId="urn:microsoft.com/office/officeart/2005/8/layout/list1"/>
    <dgm:cxn modelId="{3948F842-EB71-422F-B5A5-9D59A91FF349}" type="presParOf" srcId="{70C1B2FF-53FB-49B2-A5E6-B7D30EA8E856}" destId="{F2BF472F-8CEE-467C-8EEB-9C4FF84B7BFB}" srcOrd="14" destOrd="0" presId="urn:microsoft.com/office/officeart/2005/8/layout/list1"/>
    <dgm:cxn modelId="{1555B781-6806-4BF2-AA17-952B44FA9BAB}" type="presParOf" srcId="{70C1B2FF-53FB-49B2-A5E6-B7D30EA8E856}" destId="{E5DDC56D-0E5C-453B-8266-4CB57D326C0B}" srcOrd="15" destOrd="0" presId="urn:microsoft.com/office/officeart/2005/8/layout/list1"/>
    <dgm:cxn modelId="{C5F63E62-B3B1-46FE-AD34-A7CDC79C46C5}" type="presParOf" srcId="{70C1B2FF-53FB-49B2-A5E6-B7D30EA8E856}" destId="{FBE7F87B-B7AB-48F7-846B-7F9635F20BC3}" srcOrd="16" destOrd="0" presId="urn:microsoft.com/office/officeart/2005/8/layout/list1"/>
    <dgm:cxn modelId="{F2494BD6-0450-4AF4-8ADE-5F0A41E52EE9}" type="presParOf" srcId="{FBE7F87B-B7AB-48F7-846B-7F9635F20BC3}" destId="{4166F24A-B9BF-4DCF-BCD6-A4690AE7C94F}" srcOrd="0" destOrd="0" presId="urn:microsoft.com/office/officeart/2005/8/layout/list1"/>
    <dgm:cxn modelId="{8349C307-CF11-4285-906D-904DDCB501D9}" type="presParOf" srcId="{FBE7F87B-B7AB-48F7-846B-7F9635F20BC3}" destId="{A78834A6-B80C-412D-988D-98FCB5948E9A}" srcOrd="1" destOrd="0" presId="urn:microsoft.com/office/officeart/2005/8/layout/list1"/>
    <dgm:cxn modelId="{7CD23403-2E63-4E80-BD91-3A874C5E1818}" type="presParOf" srcId="{70C1B2FF-53FB-49B2-A5E6-B7D30EA8E856}" destId="{519BD157-9CDC-44C9-B688-2954ADFDB398}" srcOrd="17" destOrd="0" presId="urn:microsoft.com/office/officeart/2005/8/layout/list1"/>
    <dgm:cxn modelId="{2E3B8B1C-5CD3-42CC-AD70-A17986878A42}" type="presParOf" srcId="{70C1B2FF-53FB-49B2-A5E6-B7D30EA8E856}" destId="{DD00A44B-BAFA-4938-A5B8-B154D624ABA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F6370-1853-4E96-9705-878EC104C939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24AE4-CD6F-40FB-AA71-192646C1EA0C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6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Optimize Saeed Mega Mart’s business performance using data-driven methods.</a:t>
          </a:r>
          <a:endParaRPr lang="en-IN" sz="2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4289" y="435133"/>
        <a:ext cx="9851585" cy="870267"/>
      </dsp:txXfrm>
    </dsp:sp>
    <dsp:sp modelId="{45F4AB48-A0EA-49AD-91C1-7ECFE1068E35}">
      <dsp:nvSpPr>
        <dsp:cNvPr id="0" name=""/>
        <dsp:cNvSpPr/>
      </dsp:nvSpPr>
      <dsp:spPr>
        <a:xfrm>
          <a:off x="213854" y="445625"/>
          <a:ext cx="780869" cy="8492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8C857-AE07-4F97-9CD8-107F36347BBD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5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sales forecasting and analysis considering daily sales data and external factors like seasonality, festivals, and competition.</a:t>
          </a:r>
          <a:endParaRPr lang="en-IN" sz="25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0631" y="1740535"/>
        <a:ext cx="9535243" cy="870267"/>
      </dsp:txXfrm>
    </dsp:sp>
    <dsp:sp modelId="{BA0B514B-00DE-468E-A316-B77A8026CD17}">
      <dsp:nvSpPr>
        <dsp:cNvPr id="0" name=""/>
        <dsp:cNvSpPr/>
      </dsp:nvSpPr>
      <dsp:spPr>
        <a:xfrm flipH="1" flipV="1">
          <a:off x="663848" y="2152808"/>
          <a:ext cx="513566" cy="457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E3E515-FEFC-45FD-86BB-E8EB68D389C3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600" b="0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Enhance customer segmentation and loyalty using customer data and feedback.</a:t>
          </a:r>
          <a:endParaRPr lang="en-IN" sz="2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4289" y="3045936"/>
        <a:ext cx="9851585" cy="870267"/>
      </dsp:txXfrm>
    </dsp:sp>
    <dsp:sp modelId="{FC73153F-937A-44A0-8EEB-7FEB74BAFB72}">
      <dsp:nvSpPr>
        <dsp:cNvPr id="0" name=""/>
        <dsp:cNvSpPr/>
      </dsp:nvSpPr>
      <dsp:spPr>
        <a:xfrm flipH="1">
          <a:off x="542446" y="3444464"/>
          <a:ext cx="123686" cy="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72384-D93C-4B19-BA12-2A28E4580F37}">
      <dsp:nvSpPr>
        <dsp:cNvPr id="0" name=""/>
        <dsp:cNvSpPr/>
      </dsp:nvSpPr>
      <dsp:spPr>
        <a:xfrm>
          <a:off x="0" y="373439"/>
          <a:ext cx="99060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F723B-86D9-47FC-BCD1-7BFE248732BB}">
      <dsp:nvSpPr>
        <dsp:cNvPr id="0" name=""/>
        <dsp:cNvSpPr/>
      </dsp:nvSpPr>
      <dsp:spPr>
        <a:xfrm>
          <a:off x="495300" y="48719"/>
          <a:ext cx="6934200" cy="6494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Investigate the factors contributing to the sales decline in 2023.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003" y="80422"/>
        <a:ext cx="6870794" cy="586034"/>
      </dsp:txXfrm>
    </dsp:sp>
    <dsp:sp modelId="{D9E84AA4-C279-44EF-894E-A55727732EB2}">
      <dsp:nvSpPr>
        <dsp:cNvPr id="0" name=""/>
        <dsp:cNvSpPr/>
      </dsp:nvSpPr>
      <dsp:spPr>
        <a:xfrm>
          <a:off x="0" y="1371359"/>
          <a:ext cx="99060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4CE9E-C5D6-4797-99AF-7BFC247E4D42}">
      <dsp:nvSpPr>
        <dsp:cNvPr id="0" name=""/>
        <dsp:cNvSpPr/>
      </dsp:nvSpPr>
      <dsp:spPr>
        <a:xfrm>
          <a:off x="495300" y="1046639"/>
          <a:ext cx="693420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Maintain product quality and variety, and consider special deals during peak shopping periods.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003" y="1078342"/>
        <a:ext cx="6870794" cy="586034"/>
      </dsp:txXfrm>
    </dsp:sp>
    <dsp:sp modelId="{D6FFAE8E-DDA2-438A-9350-D10545EDC094}">
      <dsp:nvSpPr>
        <dsp:cNvPr id="0" name=""/>
        <dsp:cNvSpPr/>
      </dsp:nvSpPr>
      <dsp:spPr>
        <a:xfrm>
          <a:off x="0" y="2369280"/>
          <a:ext cx="99060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4A531-84BF-4A14-AC7A-6AD33F46BFC6}">
      <dsp:nvSpPr>
        <dsp:cNvPr id="0" name=""/>
        <dsp:cNvSpPr/>
      </dsp:nvSpPr>
      <dsp:spPr>
        <a:xfrm>
          <a:off x="495300" y="2044559"/>
          <a:ext cx="6934200" cy="64944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 customer loyalty programs to enhance customer retention.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003" y="2076262"/>
        <a:ext cx="6870794" cy="586034"/>
      </dsp:txXfrm>
    </dsp:sp>
    <dsp:sp modelId="{F2BF472F-8CEE-467C-8EEB-9C4FF84B7BFB}">
      <dsp:nvSpPr>
        <dsp:cNvPr id="0" name=""/>
        <dsp:cNvSpPr/>
      </dsp:nvSpPr>
      <dsp:spPr>
        <a:xfrm>
          <a:off x="0" y="3367200"/>
          <a:ext cx="99060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5AFCA-72F7-49C3-922F-326FCC97C305}">
      <dsp:nvSpPr>
        <dsp:cNvPr id="0" name=""/>
        <dsp:cNvSpPr/>
      </dsp:nvSpPr>
      <dsp:spPr>
        <a:xfrm>
          <a:off x="495300" y="3042480"/>
          <a:ext cx="6934200" cy="649440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Tailor marketing strategies to cater to the majority demographic (female, 25+ years).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003" y="3074183"/>
        <a:ext cx="6870794" cy="586034"/>
      </dsp:txXfrm>
    </dsp:sp>
    <dsp:sp modelId="{DD00A44B-BAFA-4938-A5B8-B154D624ABA9}">
      <dsp:nvSpPr>
        <dsp:cNvPr id="0" name=""/>
        <dsp:cNvSpPr/>
      </dsp:nvSpPr>
      <dsp:spPr>
        <a:xfrm>
          <a:off x="0" y="4365120"/>
          <a:ext cx="99060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834A6-B80C-412D-988D-98FCB5948E9A}">
      <dsp:nvSpPr>
        <dsp:cNvPr id="0" name=""/>
        <dsp:cNvSpPr/>
      </dsp:nvSpPr>
      <dsp:spPr>
        <a:xfrm>
          <a:off x="495300" y="4040400"/>
          <a:ext cx="6934200" cy="649440"/>
        </a:xfrm>
        <a:prstGeom prst="round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2096" tIns="0" rIns="26209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Continue leveraging strengths and look for areas of improvement based on customer feedback and market trends.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7003" y="4072103"/>
        <a:ext cx="687079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CAAD9-20D2-4849-81CD-F5FF5A9FEE0B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5A049-C7C9-4791-A9B7-6E07F26ED3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55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CB3D5-3498-E328-FF73-0C3A5B31E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CD326-7DD9-C942-9DDD-5FADED901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F12D2-B771-016E-5587-44E41B725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0D8F1-1040-925D-890A-C0E132DB3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E679E-2041-B35D-AA9D-C8AC261F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415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CE43-F17C-D6F3-DB11-30F345C0A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0F6EB0-C699-6F15-4860-F57301064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68F4E-601B-1054-4EEE-58837189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24E24-BE92-81D4-0775-7615ACE5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D6695-8B3E-76CC-40E6-AE50EF19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74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2B7256-C750-EBC5-CC3F-AC49E4989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99202-9923-D377-3E4A-51BD61BC2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1C13F-1A46-1AFF-8D6B-FE569FE7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C1A1F-57AB-D9FE-6700-1A2FE025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D9BE6-2BC3-8AFA-029A-13C56F84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36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AA88-9B3C-8B95-B53E-F424F718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0E082-DCAB-30A7-385C-8B83A97BC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FC60A-C10E-CBB6-53F8-86BE3894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E2D1F-9CE5-36C1-BDEF-6BA0BA7E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60B20-0531-059A-BF86-3A43B932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08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4670-97BA-9915-DF58-AF951CC0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A747B-65E9-0AEC-744E-9C7AABDF3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12567-85DF-9E25-3396-BB95E470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8A101-7D98-EB0E-DD7B-598EE4BAA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3305-25AD-132B-28D5-FCFE02CA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02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66EB-FD6A-EC21-2B09-4681FEE5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36531-D8F2-8BDC-7182-8A194B34BC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DD887-47FD-78C0-C9E3-B07DDAE5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4946CA-2746-5580-05A1-FA3713919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AB2ED-8780-C3B4-12E7-E7E71AF44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4B904-77A6-721E-83ED-EAD8B802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41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F2B0-1729-8ACD-E266-CC08717EF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32A9B-79AC-78B8-C7BE-9376E049E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CE416-BD44-C2A5-F300-782589659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7E2A2-1652-0206-E5D2-BDEE6E865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C697E-F2E4-4852-6633-4CCC54BEE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55545B-9160-7DDE-1E22-B264EB3A7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08AA6-D3A3-A244-E635-F6A60049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420FE-C0B0-770F-0029-8753C4DF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67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A123-5495-EC1B-6E0E-3C90F3EE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3FCB2-C96E-644C-8BE9-5754A1AF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54CB3-8240-A319-3278-D7332C71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52A8E-1B9D-5328-9CEF-58FCB8D4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64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B801F-08FC-0F10-0C6C-89305AA93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66A40-56B9-30D0-B744-7F029DBF7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8DAAC-EBA9-A4A6-DC13-BAFBEEF2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795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6AEC-0A65-4798-623D-15FF835E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DFBC-2A59-9DF6-BF5D-F8CE1FC10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46D64-71A2-00BE-E59B-AD27C88E4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7900-3FDB-EE30-F96E-8C087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F600A-F16C-4FD2-0445-A3EA4ED9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DE49B-E692-335C-DA9C-3F7F60F3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5479-E9B1-A6F0-BBB9-469C378B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A1214-98F3-63B7-66FE-6AD3D68DE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5CF79-CB49-1A87-5C87-36E7A25AC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222BF-0A8A-32D9-5917-410ADF73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47E9C-BC9F-FDE3-C535-EA25786A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40602-E4F1-A7DC-9138-6F709148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65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3449A-D561-115A-74AF-2A568CB3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D17D2-FDC1-20B7-A037-B8845A301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692B5-0CB2-50D4-C62B-1AA62DE99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1C74C-AB66-440F-AE4C-E96354AE650F}" type="datetimeFigureOut">
              <a:rPr lang="en-IN" smtClean="0"/>
              <a:t>28-12-2023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6A4CE-D37B-CDF0-F9A3-BB1C6EA3D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8EE63-48AF-F2B0-88F9-521A9673A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CE748-A0D0-43A9-92FC-F6A90F51C3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24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E57167-C9F2-9C6F-5634-C5A4C7FA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6056A-CCAD-23D5-EAB0-6E92B2C39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4753" y="401218"/>
            <a:ext cx="9144000" cy="1931652"/>
          </a:xfrm>
        </p:spPr>
        <p:txBody>
          <a:bodyPr>
            <a:noAutofit/>
          </a:bodyPr>
          <a:lstStyle/>
          <a:p>
            <a:r>
              <a:rPr lang="en-IN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Data-Driven Decision Making for Saeed Mega Mart: A Case Study of Employing Sales Forecasting, Customer Segmentation, and Sentiment Analysis Strategies</a:t>
            </a:r>
            <a:endParaRPr lang="en-IN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FA750-625A-AC8F-E4F5-90CF288BC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4753" y="2888029"/>
            <a:ext cx="8349003" cy="3494109"/>
          </a:xfrm>
          <a:noFill/>
        </p:spPr>
        <p:txBody>
          <a:bodyPr>
            <a:normAutofit/>
          </a:bodyPr>
          <a:lstStyle/>
          <a:p>
            <a:r>
              <a:rPr lang="en-IN" sz="25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BDM </a:t>
            </a:r>
            <a:r>
              <a:rPr lang="en-IN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5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apstone Project</a:t>
            </a:r>
          </a:p>
          <a:p>
            <a:endParaRPr lang="en-IN" sz="2500" kern="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" indent="-635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</a:pPr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ANEEQA HAROON SIDDIQUI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21f2000377</a:t>
            </a: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lang="en-I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21f2000377@ds.study.iitm.ac.in</a:t>
            </a: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8BF25FA-892B-4BAA-EDD7-9D6D14FD1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4425"/>
          <a:stretch/>
        </p:blipFill>
        <p:spPr>
          <a:xfrm>
            <a:off x="284727" y="401218"/>
            <a:ext cx="1473557" cy="14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24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64B006-CB70-3903-0AF8-77C6DDDD3D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BD5FF1-223D-A946-27EC-D73F3CD65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1209093"/>
              </p:ext>
            </p:extLst>
          </p:nvPr>
        </p:nvGraphicFramePr>
        <p:xfrm>
          <a:off x="1143000" y="1590105"/>
          <a:ext cx="9906000" cy="4968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67D767-7B49-7447-1A78-9670867EB63D}"/>
              </a:ext>
            </a:extLst>
          </p:cNvPr>
          <p:cNvSpPr txBox="1"/>
          <p:nvPr/>
        </p:nvSpPr>
        <p:spPr>
          <a:xfrm>
            <a:off x="1463040" y="582565"/>
            <a:ext cx="81788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2108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9375E4-44BC-FB86-8F54-D369D901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068F1-36AF-8264-448C-11786D76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20591"/>
            <a:ext cx="4021565" cy="1133667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Organisation Background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D2A105-702A-368D-0700-58AF1F8FB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69" y="987425"/>
            <a:ext cx="4021564" cy="487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517515-9709-751F-0E46-1C2C5157B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5103812" cy="4026159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Sandila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Uttar Pradesh.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Family-owned business.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Founder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Mr.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Mukeed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Established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6-7 years ago.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Product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Bangles.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 Products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Bangles, cosmetics, handbags,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jewellery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gift items.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Base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Local community.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Assisted by Mr.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Mukeed’s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sons.</a:t>
            </a:r>
          </a:p>
        </p:txBody>
      </p:sp>
    </p:spTree>
    <p:extLst>
      <p:ext uri="{BB962C8B-B14F-4D97-AF65-F5344CB8AC3E}">
        <p14:creationId xmlns:p14="http://schemas.microsoft.com/office/powerpoint/2010/main" val="54241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3C470-F3FC-BC50-C109-FB458DDDA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F01A1-4D09-E1C4-B453-C4D84F3F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1515FE8-76F2-D952-DF73-656AFE927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3885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A4FA62EA-C5CD-DDF8-FA6D-B4087859D310}"/>
              </a:ext>
            </a:extLst>
          </p:cNvPr>
          <p:cNvSpPr/>
          <p:nvPr/>
        </p:nvSpPr>
        <p:spPr>
          <a:xfrm>
            <a:off x="1025410" y="4876807"/>
            <a:ext cx="780869" cy="849283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0D1CB0-01AD-4359-D60C-05898D28E46E}"/>
              </a:ext>
            </a:extLst>
          </p:cNvPr>
          <p:cNvSpPr/>
          <p:nvPr/>
        </p:nvSpPr>
        <p:spPr>
          <a:xfrm>
            <a:off x="1335126" y="3576652"/>
            <a:ext cx="780869" cy="849283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3" name="Graphic 12" descr="Bar chart with solid fill">
            <a:extLst>
              <a:ext uri="{FF2B5EF4-FFF2-40B4-BE49-F238E27FC236}">
                <a16:creationId xmlns:a16="http://schemas.microsoft.com/office/drawing/2014/main" id="{C6C273D2-6A9D-AF3B-9C54-A81CF91AC1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6765" y="3632498"/>
            <a:ext cx="737589" cy="737589"/>
          </a:xfrm>
          <a:prstGeom prst="rect">
            <a:avLst/>
          </a:prstGeom>
        </p:spPr>
      </p:pic>
      <p:pic>
        <p:nvPicPr>
          <p:cNvPr id="15" name="Graphic 14" descr="Business Growth with solid fill">
            <a:extLst>
              <a:ext uri="{FF2B5EF4-FFF2-40B4-BE49-F238E27FC236}">
                <a16:creationId xmlns:a16="http://schemas.microsoft.com/office/drawing/2014/main" id="{0B4B44BC-12E7-4A0E-B48D-B273F55197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8921" y="4974526"/>
            <a:ext cx="653845" cy="653845"/>
          </a:xfrm>
          <a:prstGeom prst="rect">
            <a:avLst/>
          </a:prstGeom>
        </p:spPr>
      </p:pic>
      <p:pic>
        <p:nvPicPr>
          <p:cNvPr id="17" name="Graphic 16" descr="Boardroom with solid fill">
            <a:extLst>
              <a:ext uri="{FF2B5EF4-FFF2-40B4-BE49-F238E27FC236}">
                <a16:creationId xmlns:a16="http://schemas.microsoft.com/office/drawing/2014/main" id="{E395746E-3136-4354-51A0-0FA7FE7B53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5410" y="2276496"/>
            <a:ext cx="849283" cy="84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5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202877-6CAC-5FAE-35F7-1D9E7E054A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CCEBB-E227-BF78-E5D7-EDA0DECF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25218"/>
            <a:ext cx="3932237" cy="126503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Cleaning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849AF3-A3CD-14E8-1A46-FFC5583D1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942" y="342790"/>
            <a:ext cx="4359270" cy="61724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8E949-7BA0-960D-C2BC-16AF1B8C1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21840"/>
            <a:ext cx="6153154" cy="445272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b="1" i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Analysis:</a:t>
            </a:r>
            <a:endParaRPr lang="en-US" sz="22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sales revenue recorded and manually entered into an Excel spreadsheet.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 is taken from mid-Nov 2019 to Sept 2023.</a:t>
            </a:r>
            <a:endParaRPr lang="en-US" sz="19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cleaned using Python, missing values filled with median value.</a:t>
            </a:r>
          </a:p>
          <a:p>
            <a:pPr algn="l"/>
            <a:endParaRPr lang="en-US" sz="19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9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9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9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200" b="1" i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Feedback Analysis:</a:t>
            </a:r>
            <a:endParaRPr lang="en-US" sz="2200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Form used to collect customer feedback.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cleaned using Python, columns renamed, and ‘</a:t>
            </a:r>
            <a:r>
              <a:rPr lang="en-US" sz="19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customer_suggestions</a:t>
            </a:r>
            <a:r>
              <a:rPr lang="en-US" sz="19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 column removed due to high percentage(70%+) of missing values.</a:t>
            </a:r>
          </a:p>
          <a:p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5C2553-4B80-CB05-D066-08F0C60EF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305462"/>
              </p:ext>
            </p:extLst>
          </p:nvPr>
        </p:nvGraphicFramePr>
        <p:xfrm>
          <a:off x="1258888" y="3909647"/>
          <a:ext cx="4745672" cy="868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72836">
                  <a:extLst>
                    <a:ext uri="{9D8B030D-6E8A-4147-A177-3AD203B41FA5}">
                      <a16:colId xmlns:a16="http://schemas.microsoft.com/office/drawing/2014/main" val="3315229477"/>
                    </a:ext>
                  </a:extLst>
                </a:gridCol>
                <a:gridCol w="2372836">
                  <a:extLst>
                    <a:ext uri="{9D8B030D-6E8A-4147-A177-3AD203B41FA5}">
                      <a16:colId xmlns:a16="http://schemas.microsoft.com/office/drawing/2014/main" val="3195167847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Missing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382135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4998047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 dirty="0">
                          <a:solidFill>
                            <a:srgbClr val="21212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 Sales Revenue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30.08%</a:t>
                      </a:r>
                      <a:endParaRPr lang="en-IN" sz="18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997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64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98E601-5DFD-B8EF-3CDC-45934B9D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9E21EA-A8EE-A6BF-BE18-006CC48DD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508" y="514348"/>
            <a:ext cx="4910587" cy="1111254"/>
          </a:xfrm>
        </p:spPr>
        <p:txBody>
          <a:bodyPr anchor="ctr"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Analysis</a:t>
            </a:r>
          </a:p>
          <a:p>
            <a:pPr algn="ctr"/>
            <a:r>
              <a:rPr lang="en-IN" sz="2000" dirty="0"/>
              <a:t>(Sales Data)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70E6B09-B385-561E-9EA4-BC0E5E5517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39475511"/>
              </p:ext>
            </p:extLst>
          </p:nvPr>
        </p:nvGraphicFramePr>
        <p:xfrm>
          <a:off x="758508" y="1844675"/>
          <a:ext cx="4707574" cy="3324231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{85BE263C-DBD7-4A20-BB59-AAB30ACAA65A}</a:tableStyleId>
              </a:tblPr>
              <a:tblGrid>
                <a:gridCol w="2353787">
                  <a:extLst>
                    <a:ext uri="{9D8B030D-6E8A-4147-A177-3AD203B41FA5}">
                      <a16:colId xmlns:a16="http://schemas.microsoft.com/office/drawing/2014/main" val="3877504749"/>
                    </a:ext>
                  </a:extLst>
                </a:gridCol>
                <a:gridCol w="2353787">
                  <a:extLst>
                    <a:ext uri="{9D8B030D-6E8A-4147-A177-3AD203B41FA5}">
                      <a16:colId xmlns:a16="http://schemas.microsoft.com/office/drawing/2014/main" val="1740051349"/>
                    </a:ext>
                  </a:extLst>
                </a:gridCol>
              </a:tblGrid>
              <a:tr h="369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 dirty="0">
                          <a:solidFill>
                            <a:srgbClr val="000000"/>
                          </a:solidFill>
                          <a:effectLst/>
                        </a:rPr>
                        <a:t> 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212121"/>
                          </a:solidFill>
                          <a:effectLst/>
                        </a:rPr>
                        <a:t>Daily Sales Revenue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6858625"/>
                  </a:ext>
                </a:extLst>
              </a:tr>
              <a:tr h="369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212121"/>
                          </a:solidFill>
                          <a:effectLst/>
                        </a:rPr>
                        <a:t>count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 dirty="0">
                          <a:solidFill>
                            <a:srgbClr val="212121"/>
                          </a:solidFill>
                          <a:effectLst/>
                        </a:rPr>
                        <a:t>990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0106433"/>
                  </a:ext>
                </a:extLst>
              </a:tr>
              <a:tr h="369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212121"/>
                          </a:solidFill>
                          <a:effectLst/>
                        </a:rPr>
                        <a:t>mean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>
                          <a:solidFill>
                            <a:srgbClr val="212121"/>
                          </a:solidFill>
                          <a:effectLst/>
                        </a:rPr>
                        <a:t>2818.83939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002101"/>
                  </a:ext>
                </a:extLst>
              </a:tr>
              <a:tr h="369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212121"/>
                          </a:solidFill>
                          <a:effectLst/>
                        </a:rPr>
                        <a:t>std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>
                          <a:solidFill>
                            <a:srgbClr val="212121"/>
                          </a:solidFill>
                          <a:effectLst/>
                        </a:rPr>
                        <a:t>2425.2331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1829093"/>
                  </a:ext>
                </a:extLst>
              </a:tr>
              <a:tr h="369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212121"/>
                          </a:solidFill>
                          <a:effectLst/>
                        </a:rPr>
                        <a:t>min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 dirty="0">
                          <a:solidFill>
                            <a:srgbClr val="212121"/>
                          </a:solidFill>
                          <a:effectLst/>
                        </a:rPr>
                        <a:t>100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042281"/>
                  </a:ext>
                </a:extLst>
              </a:tr>
              <a:tr h="369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212121"/>
                          </a:solidFill>
                          <a:effectLst/>
                        </a:rPr>
                        <a:t>25%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>
                          <a:solidFill>
                            <a:srgbClr val="212121"/>
                          </a:solidFill>
                          <a:effectLst/>
                        </a:rPr>
                        <a:t>1300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631741"/>
                  </a:ext>
                </a:extLst>
              </a:tr>
              <a:tr h="369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 dirty="0">
                          <a:solidFill>
                            <a:srgbClr val="212121"/>
                          </a:solidFill>
                          <a:effectLst/>
                        </a:rPr>
                        <a:t>50%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 dirty="0">
                          <a:solidFill>
                            <a:srgbClr val="212121"/>
                          </a:solidFill>
                          <a:effectLst/>
                        </a:rPr>
                        <a:t>2025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0060828"/>
                  </a:ext>
                </a:extLst>
              </a:tr>
              <a:tr h="369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>
                          <a:solidFill>
                            <a:srgbClr val="212121"/>
                          </a:solidFill>
                          <a:effectLst/>
                        </a:rPr>
                        <a:t>75%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 dirty="0">
                          <a:solidFill>
                            <a:srgbClr val="212121"/>
                          </a:solidFill>
                          <a:effectLst/>
                        </a:rPr>
                        <a:t>3500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2801980"/>
                  </a:ext>
                </a:extLst>
              </a:tr>
              <a:tr h="3693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b="1" kern="100">
                          <a:solidFill>
                            <a:srgbClr val="212121"/>
                          </a:solidFill>
                          <a:effectLst/>
                        </a:rPr>
                        <a:t>max</a:t>
                      </a:r>
                      <a:endParaRPr lang="en-IN" sz="18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IN" sz="1800" kern="100" dirty="0">
                          <a:solidFill>
                            <a:srgbClr val="212121"/>
                          </a:solidFill>
                          <a:effectLst/>
                        </a:rPr>
                        <a:t>23300</a:t>
                      </a:r>
                      <a:endParaRPr lang="en-IN" sz="18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5085209"/>
                  </a:ext>
                </a:extLst>
              </a:tr>
            </a:tbl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AE1FC5-0D47-CBDE-1CF5-247842F11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03969"/>
            <a:ext cx="5183188" cy="1221632"/>
          </a:xfrm>
        </p:spPr>
        <p:txBody>
          <a:bodyPr anchor="ctr">
            <a:normAutofit/>
          </a:bodyPr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</a:t>
            </a:r>
          </a:p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(Customer Data)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B5E9CB4-C4BE-9D7B-4387-6BFEFA5D11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99588" y="1625601"/>
            <a:ext cx="6058905" cy="513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4050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1663E1-D218-9DE3-2DA1-CD0BCF110F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BD5E7D-E172-C049-0D7B-59C1AE83E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428626"/>
            <a:ext cx="5157787" cy="1593214"/>
          </a:xfrm>
        </p:spPr>
        <p:txBody>
          <a:bodyPr anchor="ctr">
            <a:noAutofit/>
          </a:bodyPr>
          <a:lstStyle/>
          <a:p>
            <a:pPr algn="ctr"/>
            <a:r>
              <a:rPr lang="en-US" sz="40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Quarterly Sales Revenue Trends</a:t>
            </a:r>
            <a:r>
              <a:rPr lang="en-US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0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(2019-2023)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1996B2-2C0A-CD04-E06F-0A1422B963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52" y="2172779"/>
            <a:ext cx="4622057" cy="324556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DD0D90C-7DC6-ED22-DD6E-8B081045D4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28626"/>
            <a:ext cx="5183188" cy="1593214"/>
          </a:xfrm>
        </p:spPr>
        <p:txBody>
          <a:bodyPr anchor="ctr">
            <a:norm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 Analysis</a:t>
            </a:r>
            <a:endParaRPr lang="en-IN" sz="4000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F15D29D5-653F-48DF-8550-49FCBA37DF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11" y="2172779"/>
            <a:ext cx="5221377" cy="3245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D8B32A-88D6-71AC-F2DE-197ED454D306}"/>
              </a:ext>
            </a:extLst>
          </p:cNvPr>
          <p:cNvSpPr txBox="1"/>
          <p:nvPr/>
        </p:nvSpPr>
        <p:spPr>
          <a:xfrm>
            <a:off x="6172200" y="5531611"/>
            <a:ext cx="5183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longest period of missing records coincides with the first nationwide lockdown in India due to the COVID-19 pandemic.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A5E7ED-30B7-D1BD-8A95-8E090C0ED163}"/>
              </a:ext>
            </a:extLst>
          </p:cNvPr>
          <p:cNvSpPr txBox="1"/>
          <p:nvPr/>
        </p:nvSpPr>
        <p:spPr>
          <a:xfrm>
            <a:off x="1107651" y="5783043"/>
            <a:ext cx="462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kern="0" dirty="0">
                <a:solidFill>
                  <a:srgbClr val="11111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verall trend shows a peak in sales revenue in 2022 followed by a decline in 2023.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3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331B00-CCBF-5654-24AB-BD51C9AC61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DF3ABF-2556-F2F3-BBE9-C6D06F9B4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563562"/>
            <a:ext cx="5157787" cy="1285557"/>
          </a:xfrm>
        </p:spPr>
        <p:txBody>
          <a:bodyPr anchor="ctr">
            <a:noAutofit/>
          </a:bodyPr>
          <a:lstStyle/>
          <a:p>
            <a:pPr algn="ctr"/>
            <a:r>
              <a:rPr lang="en-US" sz="40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Weekly Sales Trend Analysis </a:t>
            </a:r>
          </a:p>
          <a:p>
            <a:pPr algn="ctr"/>
            <a:r>
              <a:rPr lang="en-US" sz="20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(2019-2023)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7F6296-344B-1344-B262-7D669F8899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2320"/>
            <a:ext cx="5160961" cy="330236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026492-D3B1-8225-C010-8001E98CF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563563"/>
            <a:ext cx="5183188" cy="1285556"/>
          </a:xfrm>
        </p:spPr>
        <p:txBody>
          <a:bodyPr anchor="ctr">
            <a:noAutofit/>
          </a:bodyPr>
          <a:lstStyle/>
          <a:p>
            <a:pPr algn="ctr"/>
            <a:r>
              <a:rPr lang="en-US" sz="40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Monthly Sales Trend Analysis </a:t>
            </a:r>
          </a:p>
          <a:p>
            <a:pPr algn="ctr"/>
            <a:r>
              <a:rPr lang="en-US" sz="20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(2019-2023)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821351-B2D0-2898-1B76-52C3B9355B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2320"/>
            <a:ext cx="5183187" cy="330236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FE7BAA-92F2-9792-EC34-1D7E69FA225A}"/>
              </a:ext>
            </a:extLst>
          </p:cNvPr>
          <p:cNvSpPr txBox="1"/>
          <p:nvPr/>
        </p:nvSpPr>
        <p:spPr>
          <a:xfrm>
            <a:off x="836612" y="5750560"/>
            <a:ext cx="5157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kern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Sunday, Tuesday and Thursday being the most profitable days and Wednesday being the least profitable day.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5BB36-A651-512A-6201-58D73C2919E5}"/>
              </a:ext>
            </a:extLst>
          </p:cNvPr>
          <p:cNvSpPr txBox="1"/>
          <p:nvPr/>
        </p:nvSpPr>
        <p:spPr>
          <a:xfrm>
            <a:off x="6146799" y="5750560"/>
            <a:ext cx="515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Increase in sales can be seen in the last quarter probably due to increase in festivals and marriages.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37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orms response chart. Question title: How often do you shop at Saeed Mega Mart ?. Number of responses: 47 responses.">
            <a:extLst>
              <a:ext uri="{FF2B5EF4-FFF2-40B4-BE49-F238E27FC236}">
                <a16:creationId xmlns:a16="http://schemas.microsoft.com/office/drawing/2014/main" id="{23392399-8BA6-648D-80E1-DFE226AD33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t="27877" r="21964" b="6008"/>
          <a:stretch/>
        </p:blipFill>
        <p:spPr bwMode="auto">
          <a:xfrm>
            <a:off x="270101" y="4886922"/>
            <a:ext cx="4199910" cy="197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Forms response chart. Question title: What are the main reasons you shop at Saeed Mega Mart? (Select all that apply). Number of responses: 47 responses.">
            <a:extLst>
              <a:ext uri="{FF2B5EF4-FFF2-40B4-BE49-F238E27FC236}">
                <a16:creationId xmlns:a16="http://schemas.microsoft.com/office/drawing/2014/main" id="{34652639-07B9-A564-A8A5-698C08812D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21583" b="5207"/>
          <a:stretch/>
        </p:blipFill>
        <p:spPr bwMode="auto">
          <a:xfrm>
            <a:off x="270101" y="977631"/>
            <a:ext cx="5330865" cy="280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Forms response chart. Question title: How satisfied are you with the following aspects of Saeed Mega Mart? (Rate from 1 to 5, where 1 is very dissatisfied and 5 is very satisfied). Number of responses: 47 responses.">
            <a:extLst>
              <a:ext uri="{FF2B5EF4-FFF2-40B4-BE49-F238E27FC236}">
                <a16:creationId xmlns:a16="http://schemas.microsoft.com/office/drawing/2014/main" id="{4FBA2CF7-8B3D-E8BB-66C8-6565EF9B08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" t="25191" b="7784"/>
          <a:stretch/>
        </p:blipFill>
        <p:spPr bwMode="auto">
          <a:xfrm>
            <a:off x="6096000" y="321524"/>
            <a:ext cx="5632834" cy="271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Forms response chart. Question title: How likely are you to recommend Saeed Mega Mart to a friend or family member? (Rate from 1 to 5, where 1 is very unlikely and 5 is very likely). Number of responses: 47 responses.">
            <a:extLst>
              <a:ext uri="{FF2B5EF4-FFF2-40B4-BE49-F238E27FC236}">
                <a16:creationId xmlns:a16="http://schemas.microsoft.com/office/drawing/2014/main" id="{44613B80-CDEE-40F5-E957-D68703030B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24691" b="7166"/>
          <a:stretch/>
        </p:blipFill>
        <p:spPr bwMode="auto">
          <a:xfrm>
            <a:off x="6139652" y="4405072"/>
            <a:ext cx="5695853" cy="241219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3EEBBD-2696-0C75-DFBB-A5C0F9B210C3}"/>
              </a:ext>
            </a:extLst>
          </p:cNvPr>
          <p:cNvSpPr txBox="1"/>
          <p:nvPr/>
        </p:nvSpPr>
        <p:spPr>
          <a:xfrm>
            <a:off x="325995" y="4272588"/>
            <a:ext cx="50130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Frequency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B3D171-3658-470A-EF88-04CE3185A420}"/>
              </a:ext>
            </a:extLst>
          </p:cNvPr>
          <p:cNvSpPr txBox="1"/>
          <p:nvPr/>
        </p:nvSpPr>
        <p:spPr>
          <a:xfrm>
            <a:off x="5491742" y="490923"/>
            <a:ext cx="50130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Satisfaction-Level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99C237-2BC6-8116-4289-5C7A59A8FB55}"/>
              </a:ext>
            </a:extLst>
          </p:cNvPr>
          <p:cNvSpPr txBox="1"/>
          <p:nvPr/>
        </p:nvSpPr>
        <p:spPr>
          <a:xfrm>
            <a:off x="685371" y="414261"/>
            <a:ext cx="50130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Reason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1AA24-B836-5FA7-2511-30D86BE9F6B2}"/>
              </a:ext>
            </a:extLst>
          </p:cNvPr>
          <p:cNvSpPr txBox="1"/>
          <p:nvPr/>
        </p:nvSpPr>
        <p:spPr>
          <a:xfrm>
            <a:off x="5339071" y="4307939"/>
            <a:ext cx="50130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Loyalty-Level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EF02C-A0DB-6646-ABFB-1D20F63E3241}"/>
              </a:ext>
            </a:extLst>
          </p:cNvPr>
          <p:cNvSpPr txBox="1"/>
          <p:nvPr/>
        </p:nvSpPr>
        <p:spPr>
          <a:xfrm>
            <a:off x="5491742" y="2909175"/>
            <a:ext cx="6496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prefers shopping monthly and weekly.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Shopping reasons are affordable prices and huge variety of quality products.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Majority of the customer is Satisfied with the services and products provided by Saeed Mega Mart.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156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rms response chart. Question title: What are some of the products or services that you would like to see more of at Saeed Mega Mart?. Number of responses: 47 responses.">
            <a:extLst>
              <a:ext uri="{FF2B5EF4-FFF2-40B4-BE49-F238E27FC236}">
                <a16:creationId xmlns:a16="http://schemas.microsoft.com/office/drawing/2014/main" id="{6B37D07E-75C5-3E76-AB41-83F5D6291C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9" t="26655" r="20198"/>
          <a:stretch/>
        </p:blipFill>
        <p:spPr bwMode="auto">
          <a:xfrm>
            <a:off x="7101840" y="4094004"/>
            <a:ext cx="4866640" cy="238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Forms response chart. Question title: Are you an Old Customer?. Number of responses: 47 responses.">
            <a:extLst>
              <a:ext uri="{FF2B5EF4-FFF2-40B4-BE49-F238E27FC236}">
                <a16:creationId xmlns:a16="http://schemas.microsoft.com/office/drawing/2014/main" id="{EE78AEEE-E566-DF61-C9D8-1C06C4F78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5" t="25513" r="28642" b="5279"/>
          <a:stretch/>
        </p:blipFill>
        <p:spPr bwMode="auto">
          <a:xfrm>
            <a:off x="428046" y="4178587"/>
            <a:ext cx="4662556" cy="244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orms response chart. Question title: What is your age?. Number of responses: 47 responses.">
            <a:extLst>
              <a:ext uri="{FF2B5EF4-FFF2-40B4-BE49-F238E27FC236}">
                <a16:creationId xmlns:a16="http://schemas.microsoft.com/office/drawing/2014/main" id="{DAC27C0D-B22D-1012-644F-FFBA9FE490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9" t="26757" r="17761" b="9243"/>
          <a:stretch/>
        </p:blipFill>
        <p:spPr bwMode="auto">
          <a:xfrm>
            <a:off x="49308" y="600226"/>
            <a:ext cx="6350000" cy="2722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Forms response chart. Question title: Gender&#10;. Number of responses: 47 responses.">
            <a:extLst>
              <a:ext uri="{FF2B5EF4-FFF2-40B4-BE49-F238E27FC236}">
                <a16:creationId xmlns:a16="http://schemas.microsoft.com/office/drawing/2014/main" id="{B0B9207A-854D-50D1-92F1-0121988F5A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4" t="28437" r="26628" b="5833"/>
          <a:stretch/>
        </p:blipFill>
        <p:spPr bwMode="auto">
          <a:xfrm>
            <a:off x="7064184" y="1275550"/>
            <a:ext cx="4243898" cy="21102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980D94-2534-ED60-1267-C1346C5BF6C9}"/>
              </a:ext>
            </a:extLst>
          </p:cNvPr>
          <p:cNvSpPr txBox="1"/>
          <p:nvPr/>
        </p:nvSpPr>
        <p:spPr>
          <a:xfrm>
            <a:off x="7376158" y="3593812"/>
            <a:ext cx="50130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 Products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896C4-57B2-1944-D349-D651258AAAB6}"/>
              </a:ext>
            </a:extLst>
          </p:cNvPr>
          <p:cNvSpPr txBox="1"/>
          <p:nvPr/>
        </p:nvSpPr>
        <p:spPr>
          <a:xfrm>
            <a:off x="1672206" y="5490891"/>
            <a:ext cx="50130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FC89C-460B-0697-C09D-6A106A8402D2}"/>
              </a:ext>
            </a:extLst>
          </p:cNvPr>
          <p:cNvSpPr txBox="1"/>
          <p:nvPr/>
        </p:nvSpPr>
        <p:spPr>
          <a:xfrm>
            <a:off x="818766" y="280813"/>
            <a:ext cx="50130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Customer-Age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FDEF6-D68D-FA41-A627-6C4FBE9BC675}"/>
              </a:ext>
            </a:extLst>
          </p:cNvPr>
          <p:cNvSpPr txBox="1"/>
          <p:nvPr/>
        </p:nvSpPr>
        <p:spPr>
          <a:xfrm>
            <a:off x="7376158" y="482794"/>
            <a:ext cx="50130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Customer-Gender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EB477B-638C-49FC-ED35-FC69B8805C9F}"/>
              </a:ext>
            </a:extLst>
          </p:cNvPr>
          <p:cNvSpPr txBox="1"/>
          <p:nvPr/>
        </p:nvSpPr>
        <p:spPr>
          <a:xfrm>
            <a:off x="60452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78F79-023C-DDA1-3B52-AC911790CA94}"/>
              </a:ext>
            </a:extLst>
          </p:cNvPr>
          <p:cNvSpPr txBox="1"/>
          <p:nvPr/>
        </p:nvSpPr>
        <p:spPr>
          <a:xfrm>
            <a:off x="1848235" y="2276675"/>
            <a:ext cx="539076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of the customers are loyal to the shop and they are old customer.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Majority of the customers are female and belongs to the age of 25+ years.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IN" dirty="0">
                <a:effectLst/>
                <a:highlight>
                  <a:srgbClr val="C0C0C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desired products are Bangles, female clothing, cosmetics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5948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532</Words>
  <Application>Microsoft Office PowerPoint</Application>
  <PresentationFormat>Widescreen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Data-Driven Decision Making for Saeed Mega Mart: A Case Study of Employing Sales Forecasting, Customer Segmentation, and Sentiment Analysis Strategies</vt:lpstr>
      <vt:lpstr>Organisation Background</vt:lpstr>
      <vt:lpstr>Objective of the Project</vt:lpstr>
      <vt:lpstr>Data Collection and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Decision Making for Saeed Mega Mart: A Case Study of Employing Sales Forecasting, Customer Segmentation, and Sentiment Analysis Strategies</dc:title>
  <dc:creator>ANEEQA SIDDIQUI</dc:creator>
  <cp:lastModifiedBy>ANEEQA SIDDIQUI</cp:lastModifiedBy>
  <cp:revision>5</cp:revision>
  <dcterms:created xsi:type="dcterms:W3CDTF">2023-12-28T18:17:01Z</dcterms:created>
  <dcterms:modified xsi:type="dcterms:W3CDTF">2023-12-29T12:03:27Z</dcterms:modified>
</cp:coreProperties>
</file>